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0" r:id="rId1"/>
  </p:sldMasterIdLst>
  <p:notesMasterIdLst>
    <p:notesMasterId r:id="rId18"/>
  </p:notesMasterIdLst>
  <p:sldIdLst>
    <p:sldId id="256" r:id="rId2"/>
    <p:sldId id="257" r:id="rId3"/>
    <p:sldId id="258" r:id="rId4"/>
    <p:sldId id="262" r:id="rId5"/>
    <p:sldId id="266" r:id="rId6"/>
    <p:sldId id="259" r:id="rId7"/>
    <p:sldId id="267" r:id="rId8"/>
    <p:sldId id="273" r:id="rId9"/>
    <p:sldId id="268" r:id="rId10"/>
    <p:sldId id="264" r:id="rId11"/>
    <p:sldId id="263" r:id="rId12"/>
    <p:sldId id="269" r:id="rId13"/>
    <p:sldId id="270" r:id="rId14"/>
    <p:sldId id="260" r:id="rId15"/>
    <p:sldId id="26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71"/>
  </p:normalViewPr>
  <p:slideViewPr>
    <p:cSldViewPr snapToGrid="0" snapToObjects="1">
      <p:cViewPr>
        <p:scale>
          <a:sx n="83" d="100"/>
          <a:sy n="83" d="100"/>
        </p:scale>
        <p:origin x="1160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CB35A-86DB-F243-AF36-BFEA6CCC7173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573EBD-6397-8F48-8078-A0F65E0239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62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3EBD-6397-8F48-8078-A0F65E02390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68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3EBD-6397-8F48-8078-A0F65E0239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3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3EBD-6397-8F48-8078-A0F65E02390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69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73EBD-6397-8F48-8078-A0F65E02390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20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63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campaignmonitor.com/support" TargetMode="External"/><Relationship Id="rId4" Type="http://schemas.openxmlformats.org/officeDocument/2006/relationships/hyperlink" Target="https://api.createsend.com/api/v3.1/clients.json/?pretty\=true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4845" y="1785721"/>
            <a:ext cx="9433731" cy="1646302"/>
          </a:xfrm>
        </p:spPr>
        <p:txBody>
          <a:bodyPr/>
          <a:lstStyle/>
          <a:p>
            <a:r>
              <a:rPr lang="en-US" smtClean="0"/>
              <a:t>Panalysis </a:t>
            </a:r>
            <a:r>
              <a:rPr lang="en-US" dirty="0"/>
              <a:t/>
            </a:r>
            <a:br>
              <a:rPr lang="en-US" dirty="0"/>
            </a:br>
            <a:r>
              <a:rPr lang="en-US" smtClean="0"/>
              <a:t>Business </a:t>
            </a:r>
            <a:r>
              <a:rPr lang="en-US" dirty="0" smtClean="0"/>
              <a:t>Analytical Case study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Indraja</a:t>
            </a:r>
            <a:r>
              <a:rPr lang="en-US" dirty="0" smtClean="0"/>
              <a:t> </a:t>
            </a:r>
            <a:r>
              <a:rPr lang="en-US" dirty="0" err="1" smtClean="0"/>
              <a:t>Bandla</a:t>
            </a:r>
            <a:endParaRPr lang="en-US" dirty="0" smtClean="0"/>
          </a:p>
          <a:p>
            <a:r>
              <a:rPr lang="en-US" dirty="0" err="1" smtClean="0"/>
              <a:t>Indraja.bandla@gmail.com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97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109" y="419725"/>
            <a:ext cx="8452217" cy="53468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766588"/>
            <a:ext cx="8288032" cy="11829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41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Descriptive statistics</a:t>
            </a:r>
            <a:br>
              <a:rPr lang="en-US" sz="41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</a:br>
            <a:endParaRPr lang="en-US" sz="4100" kern="120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6608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subscribers are subscribed to more than one list?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defTabSz="914400">
              <a:spcBef>
                <a:spcPts val="0"/>
              </a:spcBef>
              <a:buClrTx/>
              <a:buSzTx/>
              <a:buFont typeface="Wingdings" charset="2"/>
              <a:buChar char="ü"/>
            </a:pPr>
            <a:r>
              <a:rPr lang="en-US" dirty="0" smtClean="0"/>
              <a:t>out of </a:t>
            </a:r>
            <a:r>
              <a:rPr lang="cs-CZ" dirty="0" smtClean="0"/>
              <a:t>189155 ,</a:t>
            </a:r>
            <a:r>
              <a:rPr lang="en-US" dirty="0" smtClean="0"/>
              <a:t>108858 are the unique Subscribers</a:t>
            </a:r>
          </a:p>
          <a:p>
            <a:pPr lvl="0" defTabSz="914400">
              <a:spcBef>
                <a:spcPts val="0"/>
              </a:spcBef>
              <a:buClrTx/>
              <a:buSzTx/>
              <a:buFont typeface="Wingdings" charset="2"/>
              <a:buChar char="ü"/>
            </a:pPr>
            <a:r>
              <a:rPr lang="en-US" dirty="0" smtClean="0"/>
              <a:t>130623 </a:t>
            </a:r>
            <a:r>
              <a:rPr lang="en-US" dirty="0"/>
              <a:t>are </a:t>
            </a:r>
            <a:r>
              <a:rPr lang="en-US" dirty="0" smtClean="0"/>
              <a:t>the  </a:t>
            </a:r>
            <a:r>
              <a:rPr lang="en-US" dirty="0"/>
              <a:t>active </a:t>
            </a:r>
            <a:r>
              <a:rPr lang="en-US" dirty="0" smtClean="0"/>
              <a:t>subscriptions</a:t>
            </a:r>
          </a:p>
          <a:p>
            <a:pPr lvl="0" defTabSz="914400">
              <a:spcBef>
                <a:spcPts val="0"/>
              </a:spcBef>
              <a:buClrTx/>
              <a:buSzTx/>
              <a:buFont typeface="Wingdings" charset="2"/>
              <a:buChar char="ü"/>
            </a:pPr>
            <a:r>
              <a:rPr lang="en-US" dirty="0" smtClean="0"/>
              <a:t>Among the active </a:t>
            </a:r>
            <a:r>
              <a:rPr lang="en-US" dirty="0"/>
              <a:t>subscribers, </a:t>
            </a:r>
            <a:r>
              <a:rPr lang="en-US" dirty="0">
                <a:solidFill>
                  <a:schemeClr val="accent1"/>
                </a:solidFill>
              </a:rPr>
              <a:t>20,956</a:t>
            </a:r>
            <a:r>
              <a:rPr lang="en-US" dirty="0"/>
              <a:t> subscribers subscribed to more than one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696278"/>
          </a:xfrm>
        </p:spPr>
        <p:txBody>
          <a:bodyPr>
            <a:normAutofit fontScale="90000"/>
          </a:bodyPr>
          <a:lstStyle/>
          <a:p>
            <a:r>
              <a:rPr lang="en-US" sz="2200" dirty="0"/>
              <a:t>Where a subscriber has joined more than one newsletter which combinations of lists are subscribed to. E.g. if a subscriber has joined Artists in Australia and Balkan News and another has joined Artists in Australia, Dog Walkers Weekly these can be represented as pairs A,B and A,D</a:t>
            </a:r>
            <a:r>
              <a:rPr lang="en-US" dirty="0"/>
              <a:t>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472931"/>
              </p:ext>
            </p:extLst>
          </p:nvPr>
        </p:nvGraphicFramePr>
        <p:xfrm>
          <a:off x="1142346" y="2777789"/>
          <a:ext cx="7158906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9723"/>
                <a:gridCol w="1739183"/>
              </a:tblGrid>
              <a:tr h="364435">
                <a:tc>
                  <a:txBody>
                    <a:bodyPr/>
                    <a:lstStyle/>
                    <a:p>
                      <a:r>
                        <a:rPr lang="en-US" dirty="0" smtClean="0"/>
                        <a:t>Combinations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Iguana Lovers </a:t>
                      </a:r>
                      <a:r>
                        <a:rPr lang="en-US" b="1" dirty="0" smtClean="0">
                          <a:effectLst/>
                        </a:rPr>
                        <a:t>Monthly|Your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s-IS" dirty="0">
                          <a:effectLst/>
                        </a:rPr>
                        <a:t>2461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Train Trips in the </a:t>
                      </a:r>
                      <a:r>
                        <a:rPr lang="en-US" b="1" dirty="0" smtClean="0">
                          <a:effectLst/>
                        </a:rPr>
                        <a:t>Ukraine| 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s-IS" dirty="0">
                          <a:effectLst/>
                        </a:rPr>
                        <a:t>1282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Underground </a:t>
                      </a:r>
                      <a:r>
                        <a:rPr lang="en-US" b="1" dirty="0" smtClean="0">
                          <a:effectLst/>
                        </a:rPr>
                        <a:t>Art| 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640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Dog Walkers </a:t>
                      </a:r>
                      <a:r>
                        <a:rPr lang="en-US" b="1" dirty="0" smtClean="0">
                          <a:effectLst/>
                        </a:rPr>
                        <a:t>Weekly| Train </a:t>
                      </a:r>
                      <a:r>
                        <a:rPr lang="en-US" b="1" dirty="0">
                          <a:effectLst/>
                        </a:rPr>
                        <a:t>Trips in the </a:t>
                      </a:r>
                      <a:r>
                        <a:rPr lang="en-US" b="1" dirty="0" smtClean="0">
                          <a:effectLst/>
                        </a:rPr>
                        <a:t>Ukraine|Your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s-IS" dirty="0">
                          <a:effectLst/>
                        </a:rPr>
                        <a:t>604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Dog Walkers </a:t>
                      </a:r>
                      <a:r>
                        <a:rPr lang="en-US" b="1" dirty="0" smtClean="0">
                          <a:effectLst/>
                        </a:rPr>
                        <a:t>Weekly| Train </a:t>
                      </a:r>
                      <a:r>
                        <a:rPr lang="en-US" b="1" dirty="0">
                          <a:effectLst/>
                        </a:rPr>
                        <a:t>Trips in the Ukraine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476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Iguana Lovers </a:t>
                      </a:r>
                      <a:r>
                        <a:rPr lang="en-US" b="1" dirty="0" smtClean="0">
                          <a:effectLst/>
                        </a:rPr>
                        <a:t>Monthly|Underground Art| 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476</a:t>
                      </a:r>
                    </a:p>
                  </a:txBody>
                  <a:tcPr marL="50800" marR="50800" marT="50800" marB="5080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227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Which lists have the greatest differences in the people who subscribe to them? E.g. People who subscribe to Balkan News very rarely subscribe to Artists in Australia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540716"/>
              </p:ext>
            </p:extLst>
          </p:nvPr>
        </p:nvGraphicFramePr>
        <p:xfrm>
          <a:off x="677863" y="2160588"/>
          <a:ext cx="859631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156"/>
                <a:gridCol w="429815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List(Total subscribers)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Also subscribed to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Artists in Australia</a:t>
                      </a:r>
                      <a:r>
                        <a:rPr lang="en-US" baseline="0" dirty="0" smtClean="0"/>
                        <a:t> (2084)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Very Funky kids(3)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Balkan News(1084)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Kyoto siteseeing(2)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Columbian comedy(1958)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Planet and Stars(1)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Fishing with Friends(1136)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Very Funky kids(1)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962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4475434" cy="539578"/>
          </a:xfrm>
        </p:spPr>
        <p:txBody>
          <a:bodyPr>
            <a:noAutofit/>
          </a:bodyPr>
          <a:lstStyle/>
          <a:p>
            <a:r>
              <a:rPr lang="en-US" sz="2000" dirty="0" smtClean="0"/>
              <a:t>Lists with highest </a:t>
            </a:r>
            <a:r>
              <a:rPr lang="en-US" sz="2000" dirty="0" err="1" smtClean="0"/>
              <a:t>unsubscription</a:t>
            </a:r>
            <a:r>
              <a:rPr lang="en-US" sz="2000" dirty="0" smtClean="0"/>
              <a:t> rate</a:t>
            </a:r>
            <a:br>
              <a:rPr lang="en-US" sz="2000" dirty="0" smtClean="0"/>
            </a:b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EAEAF3"/>
              </a:clrFrom>
              <a:clrTo>
                <a:srgbClr val="EAEAF3">
                  <a:alpha val="0"/>
                </a:srgbClr>
              </a:clrTo>
            </a:clrChange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15026" y="1355569"/>
            <a:ext cx="10490200" cy="524166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5969000" y="561847"/>
                <a:ext cx="3073400" cy="495328"/>
              </a:xfrm>
              <a:prstGeom prst="rect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Rate=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AU" b="0" i="1" smtClean="0">
                            <a:latin typeface="Cambria Math" charset="0"/>
                          </a:rPr>
                          <m:t>𝑢𝑛𝑠𝑢𝑏𝑠𝑐𝑟𝑖𝑏𝑒𝑑</m:t>
                        </m:r>
                      </m:num>
                      <m:den>
                        <m:r>
                          <a:rPr lang="en-AU" b="0" i="1" smtClean="0">
                            <a:latin typeface="Cambria Math" charset="0"/>
                          </a:rPr>
                          <m:t>𝐴𝑐𝑡𝑖𝑣𝑒</m:t>
                        </m:r>
                        <m:r>
                          <a:rPr lang="en-AU" b="0" i="1" smtClean="0">
                            <a:latin typeface="Cambria Math" charset="0"/>
                          </a:rPr>
                          <m:t>+</m:t>
                        </m:r>
                        <m:r>
                          <a:rPr lang="en-AU" b="0" i="1" smtClean="0">
                            <a:latin typeface="Cambria Math" charset="0"/>
                          </a:rPr>
                          <m:t>𝑢𝑛𝑠𝑢𝑏𝑠𝑐𝑟𝑖𝑏𝑒𝑑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9000" y="561847"/>
                <a:ext cx="3073400" cy="495328"/>
              </a:xfrm>
              <a:prstGeom prst="rect">
                <a:avLst/>
              </a:prstGeom>
              <a:blipFill rotWithShape="0">
                <a:blip r:embed="rId4"/>
                <a:stretch>
                  <a:fillRect l="-1587" b="-49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0484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4184" y="285326"/>
            <a:ext cx="7088448" cy="584104"/>
          </a:xfrm>
        </p:spPr>
        <p:txBody>
          <a:bodyPr>
            <a:normAutofit/>
          </a:bodyPr>
          <a:lstStyle/>
          <a:p>
            <a:r>
              <a:rPr lang="en-US" sz="3200" dirty="0"/>
              <a:t>Lists with highest </a:t>
            </a:r>
            <a:r>
              <a:rPr lang="en-US" sz="3200" dirty="0" err="1"/>
              <a:t>unsubscription</a:t>
            </a:r>
            <a:r>
              <a:rPr lang="en-US" sz="3200" dirty="0"/>
              <a:t> rate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765229"/>
              </p:ext>
            </p:extLst>
          </p:nvPr>
        </p:nvGraphicFramePr>
        <p:xfrm>
          <a:off x="577850" y="1231900"/>
          <a:ext cx="3585634" cy="4809355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290233"/>
                <a:gridCol w="1295401"/>
              </a:tblGrid>
              <a:tr h="368865">
                <a:tc>
                  <a:txBody>
                    <a:bodyPr/>
                    <a:lstStyle/>
                    <a:p>
                      <a:r>
                        <a:rPr lang="en-US" dirty="0" smtClean="0"/>
                        <a:t>List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Rate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effectLst/>
                        </a:rPr>
                        <a:t>Nautical Novels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800" kern="1200" dirty="0" smtClean="0">
                          <a:effectLst/>
                        </a:rPr>
                        <a:t>28.303655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effectLst/>
                        </a:rPr>
                        <a:t>Gardening and Greenery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sz="1800" kern="1200" dirty="0" smtClean="0">
                          <a:effectLst/>
                        </a:rPr>
                        <a:t>25.641574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dirty="0" smtClean="0">
                          <a:effectLst/>
                        </a:rPr>
                        <a:t>Llama </a:t>
                      </a:r>
                      <a:r>
                        <a:rPr lang="en-US" sz="1400" dirty="0">
                          <a:effectLst/>
                        </a:rPr>
                        <a:t>Keepers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r>
                        <a:rPr lang="nb-NO" sz="1800" kern="1200" dirty="0" smtClean="0">
                          <a:effectLst/>
                        </a:rPr>
                        <a:t>17.458034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effectLst/>
                        </a:rPr>
                        <a:t>Obscure Fact of the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sz="1800" kern="1200" dirty="0" smtClean="0">
                          <a:effectLst/>
                        </a:rPr>
                        <a:t>15.723270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dirty="0" smtClean="0">
                          <a:effectLst/>
                        </a:rPr>
                        <a:t>Iguana </a:t>
                      </a:r>
                      <a:r>
                        <a:rPr lang="en-US" sz="1400" dirty="0">
                          <a:effectLst/>
                        </a:rPr>
                        <a:t>Lovers Monthly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r>
                        <a:rPr lang="is-IS" sz="1800" kern="1200" dirty="0" smtClean="0">
                          <a:effectLst/>
                        </a:rPr>
                        <a:t>15.090412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dirty="0" smtClean="0">
                          <a:effectLst/>
                        </a:rPr>
                        <a:t>Monkey </a:t>
                      </a:r>
                      <a:r>
                        <a:rPr lang="en-US" sz="1400" dirty="0">
                          <a:effectLst/>
                        </a:rPr>
                        <a:t>Madness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r>
                        <a:rPr lang="hr-HR" sz="1800" kern="1200" dirty="0" smtClean="0">
                          <a:effectLst/>
                        </a:rPr>
                        <a:t>14.565615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effectLst/>
                        </a:rPr>
                        <a:t>Underground Art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800" kern="1200" dirty="0" smtClean="0">
                          <a:effectLst/>
                        </a:rPr>
                        <a:t>9.699917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effectLst/>
                        </a:rPr>
                        <a:t>Epicurean Delights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cs-CZ" dirty="0" smtClean="0">
                          <a:effectLst/>
                        </a:rPr>
                        <a:t>8.836660</a:t>
                      </a:r>
                      <a:endParaRPr lang="cs-CZ" dirty="0">
                        <a:effectLst/>
                      </a:endParaRPr>
                    </a:p>
                  </a:txBody>
                  <a:tcPr marL="50800" marR="50800" marT="50800" marB="50800" anchor="ctr"/>
                </a:tc>
              </a:tr>
              <a:tr h="368865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effectLst/>
                        </a:rPr>
                        <a:t>Train Trips in the Ukraine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s-IS" dirty="0" smtClean="0">
                          <a:effectLst/>
                        </a:rPr>
                        <a:t>8.432665</a:t>
                      </a:r>
                      <a:endParaRPr lang="is-IS" dirty="0">
                        <a:effectLst/>
                      </a:endParaRPr>
                    </a:p>
                  </a:txBody>
                  <a:tcPr marL="50800" marR="50800" marT="50800" marB="50800" anchor="ctr"/>
                </a:tc>
              </a:tr>
              <a:tr h="368865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effectLst/>
                        </a:rPr>
                        <a:t>Xtraordinarly GR8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800" kern="1200" dirty="0" smtClean="0">
                          <a:effectLst/>
                        </a:rPr>
                        <a:t>8.039315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effectLst/>
                        </a:rPr>
                        <a:t>Dog Walkers Weekly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800" kern="1200" dirty="0" smtClean="0">
                          <a:effectLst/>
                        </a:rPr>
                        <a:t>6.329330</a:t>
                      </a:r>
                      <a:endParaRPr lang="en-US" dirty="0"/>
                    </a:p>
                  </a:txBody>
                  <a:tcPr/>
                </a:tc>
              </a:tr>
              <a:tr h="368865">
                <a:tc>
                  <a:txBody>
                    <a:bodyPr/>
                    <a:lstStyle/>
                    <a:p>
                      <a:r>
                        <a:rPr lang="en-US" sz="1400" kern="1200" dirty="0" smtClean="0">
                          <a:effectLst/>
                        </a:rPr>
                        <a:t>Planets and Stars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sz="1800" kern="1200" dirty="0" smtClean="0">
                          <a:effectLst/>
                        </a:rPr>
                        <a:t>6.060606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Up Arrow 5"/>
          <p:cNvSpPr/>
          <p:nvPr/>
        </p:nvSpPr>
        <p:spPr>
          <a:xfrm>
            <a:off x="3644900" y="1231900"/>
            <a:ext cx="391584" cy="27347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513046"/>
              </p:ext>
            </p:extLst>
          </p:nvPr>
        </p:nvGraphicFramePr>
        <p:xfrm>
          <a:off x="4444572" y="1231894"/>
          <a:ext cx="3770038" cy="481935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600805"/>
                <a:gridCol w="1169233"/>
              </a:tblGrid>
              <a:tr h="400780">
                <a:tc>
                  <a:txBody>
                    <a:bodyPr/>
                    <a:lstStyle/>
                    <a:p>
                      <a:r>
                        <a:rPr lang="en-US" dirty="0" smtClean="0"/>
                        <a:t>List id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Rate </a:t>
                      </a:r>
                      <a:endParaRPr lang="en-US" dirty="0"/>
                    </a:p>
                  </a:txBody>
                  <a:tcPr/>
                </a:tc>
              </a:tr>
              <a:tr h="40078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Your Health Tips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4007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dirty="0" smtClean="0">
                          <a:effectLst/>
                        </a:rPr>
                        <a:t>Columbian </a:t>
                      </a:r>
                      <a:r>
                        <a:rPr lang="en-US" sz="1400" dirty="0">
                          <a:effectLst/>
                        </a:rPr>
                        <a:t>Comedy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r>
                        <a:rPr lang="pl-PL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0.406918</a:t>
                      </a:r>
                      <a:endParaRPr lang="en-US" dirty="0"/>
                    </a:p>
                  </a:txBody>
                  <a:tcPr/>
                </a:tc>
              </a:tr>
              <a:tr h="400780">
                <a:tc>
                  <a:txBody>
                    <a:bodyPr/>
                    <a:lstStyle/>
                    <a:p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Jalopeno Recipe of the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1.680672</a:t>
                      </a:r>
                      <a:endParaRPr lang="en-US" dirty="0"/>
                    </a:p>
                  </a:txBody>
                  <a:tcPr/>
                </a:tc>
              </a:tr>
              <a:tr h="400780">
                <a:tc>
                  <a:txBody>
                    <a:bodyPr/>
                    <a:lstStyle/>
                    <a:p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Fishing with Friends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1.984469</a:t>
                      </a:r>
                      <a:endParaRPr lang="en-US" dirty="0"/>
                    </a:p>
                  </a:txBody>
                  <a:tcPr/>
                </a:tc>
              </a:tr>
              <a:tr h="400780">
                <a:tc>
                  <a:txBody>
                    <a:bodyPr/>
                    <a:lstStyle/>
                    <a:p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Shopping Bargin of the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2.003249</a:t>
                      </a:r>
                      <a:endParaRPr lang="en-US" dirty="0"/>
                    </a:p>
                  </a:txBody>
                  <a:tcPr/>
                </a:tc>
              </a:tr>
              <a:tr h="410770">
                <a:tc>
                  <a:txBody>
                    <a:bodyPr/>
                    <a:lstStyle/>
                    <a:p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Very Funky Finds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2.390438</a:t>
                      </a:r>
                      <a:endParaRPr lang="en-US" dirty="0"/>
                    </a:p>
                  </a:txBody>
                  <a:tcPr/>
                </a:tc>
              </a:tr>
              <a:tr h="400780">
                <a:tc>
                  <a:txBody>
                    <a:bodyPr/>
                    <a:lstStyle/>
                    <a:p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Kyoto Siteseeing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3.268551</a:t>
                      </a:r>
                      <a:endParaRPr lang="en-US" dirty="0"/>
                    </a:p>
                  </a:txBody>
                  <a:tcPr/>
                </a:tc>
              </a:tr>
              <a:tr h="400780">
                <a:tc>
                  <a:txBody>
                    <a:bodyPr/>
                    <a:lstStyle/>
                    <a:p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Quesadilla Recipes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3.931812</a:t>
                      </a:r>
                      <a:endParaRPr lang="en-US" dirty="0"/>
                    </a:p>
                  </a:txBody>
                  <a:tcPr/>
                </a:tc>
              </a:tr>
              <a:tr h="400780">
                <a:tc>
                  <a:txBody>
                    <a:bodyPr/>
                    <a:lstStyle/>
                    <a:p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Radical Reading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400780">
                <a:tc>
                  <a:txBody>
                    <a:bodyPr/>
                    <a:lstStyle/>
                    <a:p>
                      <a:r>
                        <a:rPr 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Balkan News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s-IS" dirty="0" smtClean="0">
                          <a:effectLst/>
                        </a:rPr>
                        <a:t>4.070796</a:t>
                      </a:r>
                      <a:endParaRPr lang="is-IS" dirty="0">
                        <a:effectLst/>
                      </a:endParaRPr>
                    </a:p>
                  </a:txBody>
                  <a:tcPr marL="50800" marR="50800" marT="50800" marB="50800" anchor="ctr"/>
                </a:tc>
              </a:tr>
              <a:tr h="4007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dirty="0" smtClean="0">
                          <a:effectLst/>
                        </a:rPr>
                        <a:t>Artists </a:t>
                      </a:r>
                      <a:r>
                        <a:rPr lang="en-US" sz="1400" dirty="0">
                          <a:effectLst/>
                        </a:rPr>
                        <a:t>in Australia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r>
                        <a:rPr lang="hr-H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4.970360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Down Arrow 7"/>
          <p:cNvSpPr/>
          <p:nvPr/>
        </p:nvSpPr>
        <p:spPr>
          <a:xfrm>
            <a:off x="7712968" y="1231894"/>
            <a:ext cx="334851" cy="349184"/>
          </a:xfrm>
          <a:prstGeom prst="downArrow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384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alpha val="8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-847" t="32551" r="-941" b="344"/>
          <a:stretch/>
        </p:blipFill>
        <p:spPr>
          <a:xfrm>
            <a:off x="-268903" y="-123986"/>
            <a:ext cx="13051488" cy="698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84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client of Panalysis is a publisher who has been running email marketing newsletters for a number of years. These newsletters contain 24 different email lists and a subscriber may join one or more of these lists. The client sends email to these lists with different frequencies throughout the year (weekly, monthly, daily). </a:t>
            </a:r>
            <a:endParaRPr lang="en-US" sz="2400" dirty="0" smtClean="0"/>
          </a:p>
          <a:p>
            <a:r>
              <a:rPr lang="en-US" sz="2400" dirty="0" smtClean="0"/>
              <a:t>They </a:t>
            </a:r>
            <a:r>
              <a:rPr lang="en-US" sz="2400" dirty="0"/>
              <a:t>use Campaign Monitor https://www.campaignmonitor.com/ to manage the subscribers and distribute the email newsletters.</a:t>
            </a:r>
          </a:p>
        </p:txBody>
      </p:sp>
    </p:spTree>
    <p:extLst>
      <p:ext uri="{BB962C8B-B14F-4D97-AF65-F5344CB8AC3E}">
        <p14:creationId xmlns:p14="http://schemas.microsoft.com/office/powerpoint/2010/main" val="92459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99" y="229448"/>
            <a:ext cx="8596668" cy="63341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About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6285" y="1076146"/>
            <a:ext cx="3986161" cy="539749"/>
          </a:xfrm>
        </p:spPr>
        <p:txBody>
          <a:bodyPr/>
          <a:lstStyle/>
          <a:p>
            <a:r>
              <a:rPr lang="en-US" dirty="0"/>
              <a:t>The data is in a CSV file format.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54920"/>
              </p:ext>
            </p:extLst>
          </p:nvPr>
        </p:nvGraphicFramePr>
        <p:xfrm>
          <a:off x="1813636" y="1829181"/>
          <a:ext cx="5855393" cy="4355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0148"/>
                <a:gridCol w="3035245"/>
              </a:tblGrid>
              <a:tr h="564081">
                <a:tc>
                  <a:txBody>
                    <a:bodyPr/>
                    <a:lstStyle/>
                    <a:p>
                      <a:r>
                        <a:rPr lang="en-US" dirty="0" smtClean="0"/>
                        <a:t>Field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</a:tr>
              <a:tr h="1162680">
                <a:tc>
                  <a:txBody>
                    <a:bodyPr/>
                    <a:lstStyle/>
                    <a:p>
                      <a:r>
                        <a:rPr lang="en-US" dirty="0" smtClean="0"/>
                        <a:t>DateAddedToList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10/04/2014 15:44</a:t>
                      </a:r>
                      <a:endParaRPr lang="en-US" sz="1400" dirty="0"/>
                    </a:p>
                  </a:txBody>
                  <a:tcPr/>
                </a:tc>
              </a:tr>
              <a:tr h="1043431">
                <a:tc>
                  <a:txBody>
                    <a:bodyPr/>
                    <a:lstStyle/>
                    <a:p>
                      <a:r>
                        <a:rPr lang="en-US" dirty="0" smtClean="0"/>
                        <a:t>SubscriberID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ad0d6c7da2659ceda6c14c73ab 3d5565e7427371a3ea4c0a6f9ab 733cb47cb31</a:t>
                      </a:r>
                      <a:endParaRPr lang="en-US" sz="1400" dirty="0"/>
                    </a:p>
                  </a:txBody>
                  <a:tcPr/>
                </a:tc>
              </a:tr>
              <a:tr h="870210">
                <a:tc>
                  <a:txBody>
                    <a:bodyPr/>
                    <a:lstStyle/>
                    <a:p>
                      <a:r>
                        <a:rPr lang="en-US" dirty="0" smtClean="0"/>
                        <a:t>ListID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Artists in Australia ,Balkan News, Columbian Comedy ,Dog Walkers Weekly etc.,</a:t>
                      </a:r>
                      <a:endParaRPr lang="en-US" sz="1400" dirty="0"/>
                    </a:p>
                  </a:txBody>
                  <a:tcPr/>
                </a:tc>
              </a:tr>
              <a:tr h="715496">
                <a:tc>
                  <a:txBody>
                    <a:bodyPr/>
                    <a:lstStyle/>
                    <a:p>
                      <a:r>
                        <a:rPr lang="en-US" dirty="0" smtClean="0"/>
                        <a:t>CurrentStatus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Active/ Bounced /Unconfirmed/ Suppressed /Deleted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06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obtain </a:t>
            </a:r>
            <a:r>
              <a:rPr lang="en-US" dirty="0"/>
              <a:t>the information from Campaign Monitor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signed up and created an account in campaign monitor </a:t>
            </a:r>
            <a:r>
              <a:rPr lang="en-US" dirty="0" smtClean="0"/>
              <a:t>site </a:t>
            </a:r>
            <a:r>
              <a:rPr lang="en-US" b="1" u="sng" dirty="0">
                <a:solidFill>
                  <a:schemeClr val="accent1"/>
                </a:solidFill>
                <a:hlinkClick r:id="rId3"/>
              </a:rPr>
              <a:t>https</a:t>
            </a:r>
            <a:r>
              <a:rPr lang="en-US" b="1" u="sng" dirty="0" smtClean="0">
                <a:solidFill>
                  <a:schemeClr val="accent1"/>
                </a:solidFill>
                <a:hlinkClick r:id="rId3"/>
              </a:rPr>
              <a:t>://www.campaignmonitor.com/</a:t>
            </a:r>
            <a:endParaRPr lang="en-US" dirty="0" smtClean="0">
              <a:solidFill>
                <a:schemeClr val="accent1"/>
              </a:solidFill>
            </a:endParaRPr>
          </a:p>
          <a:p>
            <a:r>
              <a:rPr lang="en-US" dirty="0" smtClean="0"/>
              <a:t>I </a:t>
            </a:r>
            <a:r>
              <a:rPr lang="en-US" dirty="0"/>
              <a:t>have verified my email </a:t>
            </a:r>
            <a:r>
              <a:rPr lang="en-US" dirty="0" smtClean="0"/>
              <a:t>address. Then I </a:t>
            </a:r>
            <a:r>
              <a:rPr lang="en-US" dirty="0"/>
              <a:t>used the following code in terminal window</a:t>
            </a:r>
          </a:p>
          <a:p>
            <a:r>
              <a:rPr lang="en-US" dirty="0"/>
              <a:t>curl -u "69e35249484b8bd3057939c777511cf742ffe6d9a526f147:x" </a:t>
            </a:r>
            <a:r>
              <a:rPr lang="en-US" u="sng" dirty="0">
                <a:hlinkClick r:id="rId4"/>
              </a:rPr>
              <a:t>https://api.createsend.com/api/v3.1/clients.json\?pretty\=true</a:t>
            </a:r>
            <a:endParaRPr lang="en-US" dirty="0"/>
          </a:p>
          <a:p>
            <a:r>
              <a:rPr lang="en-US" dirty="0"/>
              <a:t>I got my </a:t>
            </a:r>
            <a:r>
              <a:rPr lang="en-US" dirty="0" smtClean="0"/>
              <a:t>Client ID </a:t>
            </a:r>
            <a:r>
              <a:rPr lang="en-US" dirty="0"/>
              <a:t>and </a:t>
            </a:r>
            <a:r>
              <a:rPr lang="en-US" dirty="0"/>
              <a:t>A</a:t>
            </a:r>
            <a:r>
              <a:rPr lang="en-US" dirty="0" smtClean="0"/>
              <a:t>pi key </a:t>
            </a:r>
            <a:r>
              <a:rPr lang="en-US" dirty="0"/>
              <a:t>as follows</a:t>
            </a:r>
          </a:p>
          <a:p>
            <a:pPr lvl="1"/>
            <a:r>
              <a:rPr lang="en-US" dirty="0" smtClean="0"/>
              <a:t>Client ID</a:t>
            </a:r>
            <a:r>
              <a:rPr lang="en-US" dirty="0"/>
              <a:t>: 646efa6184a25c52d844af3adaeea84d</a:t>
            </a:r>
          </a:p>
          <a:p>
            <a:pPr lvl="1"/>
            <a:r>
              <a:rPr lang="en-US" dirty="0" smtClean="0"/>
              <a:t>Api Key</a:t>
            </a:r>
            <a:r>
              <a:rPr lang="en-US" dirty="0"/>
              <a:t>: </a:t>
            </a:r>
            <a:r>
              <a:rPr lang="en-US" dirty="0" smtClean="0"/>
              <a:t>69e35249484b8bd3057939c777511cf742ffe6d9a526f147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20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Used: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1523515"/>
          </a:xfrm>
        </p:spPr>
        <p:txBody>
          <a:bodyPr/>
          <a:lstStyle/>
          <a:p>
            <a:r>
              <a:rPr lang="en-US" dirty="0" smtClean="0"/>
              <a:t>Exploratory Data Analysis using Python(</a:t>
            </a:r>
            <a:r>
              <a:rPr lang="en-US" dirty="0" err="1" smtClean="0"/>
              <a:t>numpy</a:t>
            </a:r>
            <a:r>
              <a:rPr lang="en-US" dirty="0" smtClean="0"/>
              <a:t> , pandas)</a:t>
            </a:r>
          </a:p>
          <a:p>
            <a:r>
              <a:rPr lang="en-US" dirty="0" smtClean="0"/>
              <a:t>Data Visualization using Python (matplotlib,seaborn)</a:t>
            </a:r>
          </a:p>
          <a:p>
            <a:r>
              <a:rPr lang="en-US" dirty="0" smtClean="0"/>
              <a:t>Data Analysis and Visualization using Tableau Dashboards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972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52438"/>
            <a:ext cx="8596668" cy="904875"/>
          </a:xfrm>
        </p:spPr>
        <p:txBody>
          <a:bodyPr>
            <a:normAutofit/>
          </a:bodyPr>
          <a:lstStyle/>
          <a:p>
            <a:r>
              <a:rPr lang="en-US" sz="2400" dirty="0"/>
              <a:t>C</a:t>
            </a:r>
            <a:r>
              <a:rPr lang="en-US" sz="2400" dirty="0" smtClean="0"/>
              <a:t>ustomers/personals interact with us across </a:t>
            </a:r>
            <a:r>
              <a:rPr lang="en-US" sz="2400" dirty="0"/>
              <a:t>a range of different services at different times.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3827" y="1244185"/>
            <a:ext cx="7430666" cy="541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82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1404" y="450573"/>
            <a:ext cx="5590944" cy="33130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Fragmenting is inefficient</a:t>
            </a: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056" y="1299199"/>
            <a:ext cx="8596668" cy="662124"/>
          </a:xfrm>
        </p:spPr>
        <p:txBody>
          <a:bodyPr/>
          <a:lstStyle/>
          <a:p>
            <a:r>
              <a:rPr lang="en-US" dirty="0" smtClean="0"/>
              <a:t>People subscribing to multiple list decreases as combination of fragments increases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975535"/>
              </p:ext>
            </p:extLst>
          </p:nvPr>
        </p:nvGraphicFramePr>
        <p:xfrm>
          <a:off x="739390" y="2173355"/>
          <a:ext cx="7158906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9723"/>
                <a:gridCol w="1739183"/>
              </a:tblGrid>
              <a:tr h="3644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Iguana Lovers </a:t>
                      </a:r>
                      <a:r>
                        <a:rPr lang="en-US" b="1" dirty="0" smtClean="0">
                          <a:effectLst/>
                        </a:rPr>
                        <a:t>Monthly|Your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s-IS" dirty="0">
                          <a:effectLst/>
                        </a:rPr>
                        <a:t>2461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Train Trips in the </a:t>
                      </a:r>
                      <a:r>
                        <a:rPr lang="en-US" b="1" dirty="0" smtClean="0">
                          <a:effectLst/>
                        </a:rPr>
                        <a:t>Ukraine| 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s-IS" dirty="0">
                          <a:effectLst/>
                        </a:rPr>
                        <a:t>1282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Underground </a:t>
                      </a:r>
                      <a:r>
                        <a:rPr lang="en-US" b="1" dirty="0" smtClean="0">
                          <a:effectLst/>
                        </a:rPr>
                        <a:t>Art| 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640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Dog Walkers </a:t>
                      </a:r>
                      <a:r>
                        <a:rPr lang="en-US" b="1" dirty="0" smtClean="0">
                          <a:effectLst/>
                        </a:rPr>
                        <a:t>Weekly| Train </a:t>
                      </a:r>
                      <a:r>
                        <a:rPr lang="en-US" b="1" dirty="0">
                          <a:effectLst/>
                        </a:rPr>
                        <a:t>Trips in the </a:t>
                      </a:r>
                      <a:r>
                        <a:rPr lang="en-US" b="1" dirty="0" smtClean="0">
                          <a:effectLst/>
                        </a:rPr>
                        <a:t>Ukraine|Your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s-IS" dirty="0">
                          <a:effectLst/>
                        </a:rPr>
                        <a:t>604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Dog Walkers </a:t>
                      </a:r>
                      <a:r>
                        <a:rPr lang="en-US" b="1" dirty="0" smtClean="0">
                          <a:effectLst/>
                        </a:rPr>
                        <a:t>Weekly| Train </a:t>
                      </a:r>
                      <a:r>
                        <a:rPr lang="en-US" b="1" dirty="0">
                          <a:effectLst/>
                        </a:rPr>
                        <a:t>Trips in the Ukraine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476</a:t>
                      </a:r>
                    </a:p>
                  </a:txBody>
                  <a:tcPr marL="50800" marR="50800" marT="50800" marB="50800" anchor="ctr"/>
                </a:tc>
              </a:tr>
              <a:tr h="364435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Iguana Lovers </a:t>
                      </a:r>
                      <a:r>
                        <a:rPr lang="en-US" b="1" dirty="0" smtClean="0">
                          <a:effectLst/>
                        </a:rPr>
                        <a:t>Monthly|Underground Art| Your </a:t>
                      </a:r>
                      <a:r>
                        <a:rPr lang="en-US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476</a:t>
                      </a:r>
                    </a:p>
                  </a:txBody>
                  <a:tcPr marL="50800" marR="50800" marT="50800" marB="5080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860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350249" cy="304800"/>
          </a:xfrm>
        </p:spPr>
        <p:txBody>
          <a:bodyPr>
            <a:normAutofit fontScale="90000"/>
          </a:bodyPr>
          <a:lstStyle/>
          <a:p>
            <a:r>
              <a:rPr lang="en-US" sz="1800" dirty="0" smtClean="0"/>
              <a:t>Continued</a:t>
            </a:r>
            <a:r>
              <a:rPr lang="mr-IN" sz="1800" dirty="0" smtClean="0"/>
              <a:t>…</a:t>
            </a:r>
            <a:endParaRPr lang="en-US" sz="1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394747"/>
              </p:ext>
            </p:extLst>
          </p:nvPr>
        </p:nvGraphicFramePr>
        <p:xfrm>
          <a:off x="516835" y="1537253"/>
          <a:ext cx="9170503" cy="4705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11679"/>
                <a:gridCol w="958824"/>
              </a:tblGrid>
              <a:tr h="641365">
                <a:tc>
                  <a:txBody>
                    <a:bodyPr/>
                    <a:lstStyle/>
                    <a:p>
                      <a:r>
                        <a:rPr lang="en-US" dirty="0" smtClean="0"/>
                        <a:t>Combinations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8556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dirty="0">
                          <a:effectLst/>
                        </a:rPr>
                        <a:t>Dog Walkers </a:t>
                      </a:r>
                      <a:r>
                        <a:rPr lang="en-US" sz="1400" b="1" dirty="0" smtClean="0">
                          <a:effectLst/>
                        </a:rPr>
                        <a:t>Weekly| Gardening </a:t>
                      </a:r>
                      <a:r>
                        <a:rPr lang="en-US" sz="1400" b="1" dirty="0">
                          <a:effectLst/>
                        </a:rPr>
                        <a:t>and </a:t>
                      </a:r>
                      <a:r>
                        <a:rPr lang="en-US" sz="1400" b="1" dirty="0" smtClean="0">
                          <a:effectLst/>
                        </a:rPr>
                        <a:t>Greenery| Iguana </a:t>
                      </a:r>
                      <a:r>
                        <a:rPr lang="en-US" sz="1400" b="1" dirty="0">
                          <a:effectLst/>
                        </a:rPr>
                        <a:t>Lovers </a:t>
                      </a:r>
                      <a:r>
                        <a:rPr lang="en-US" sz="1400" b="1" dirty="0" smtClean="0">
                          <a:effectLst/>
                        </a:rPr>
                        <a:t>Monthly| Monkey Madness| Shopping </a:t>
                      </a:r>
                      <a:r>
                        <a:rPr lang="en-US" sz="1400" b="1" dirty="0">
                          <a:effectLst/>
                        </a:rPr>
                        <a:t>Bargin of the </a:t>
                      </a:r>
                      <a:r>
                        <a:rPr lang="en-US" sz="1400" b="1" dirty="0" smtClean="0">
                          <a:effectLst/>
                        </a:rPr>
                        <a:t>Day| Train </a:t>
                      </a:r>
                      <a:r>
                        <a:rPr lang="en-US" sz="1400" b="1" dirty="0">
                          <a:effectLst/>
                        </a:rPr>
                        <a:t>Trips in the </a:t>
                      </a:r>
                      <a:r>
                        <a:rPr lang="en-US" sz="1400" b="1" dirty="0" smtClean="0">
                          <a:effectLst/>
                        </a:rPr>
                        <a:t>Ukraine|Underground Art||Xtraordinarly GR8|Your </a:t>
                      </a:r>
                      <a:r>
                        <a:rPr lang="en-US" sz="1400" b="1" dirty="0">
                          <a:effectLst/>
                        </a:rPr>
                        <a:t>Health Tips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50800" marR="50800" marT="50800" marB="50800" anchor="ctr"/>
                </a:tc>
              </a:tr>
              <a:tr h="8556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Artists in Australia|Balkan News|Columbian Comedy|Gardening and Greenery|Iguana Lovers Monthly|Monkey Madness|Nautical Novels|Underground Art|Very Funky Finds|Xtraordinarly GR8|Your Health Tips</a:t>
                      </a:r>
                      <a:endParaRPr lang="en-US" sz="1400" b="1" dirty="0">
                        <a:effectLst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50800" marR="50800" marT="50800" marB="50800" anchor="ctr"/>
                </a:tc>
              </a:tr>
              <a:tr h="8556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Artists in Australia|Balkan News|Dog Walkers Weekly|Epicurean Delights|Gardening and Greenery|Iguana Lovers Monthly|Llama Keepers|Monkey Madness|Quesadilla Recipies|Train Trips in the Ukraine|Underground Art|Xtraordinarly GR8|Your Health Tips</a:t>
                      </a:r>
                      <a:endParaRPr lang="en-US" sz="1400" b="1" dirty="0">
                        <a:effectLst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50800" marR="50800" marT="50800" marB="50800" anchor="ctr"/>
                </a:tc>
              </a:tr>
              <a:tr h="641365">
                <a:tc>
                  <a:txBody>
                    <a:bodyPr/>
                    <a:lstStyle/>
                    <a:p>
                      <a:pPr marL="0" marR="0" indent="0" algn="l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Epicurean Delights|</a:t>
                      </a:r>
                      <a:r>
                        <a:rPr lang="en-US" sz="1400" b="1" dirty="0" smtClean="0">
                          <a:effectLst/>
                        </a:rPr>
                        <a:t>Iguana Lovers Monthly|Your </a:t>
                      </a:r>
                      <a:r>
                        <a:rPr lang="en-US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|Train Trips in the Ukraine|Underground Art|Your Health Tips| Kyoto Siteseeing|Shopping Bargin of the</a:t>
                      </a:r>
                      <a:endParaRPr lang="en-US" sz="1400" b="1" dirty="0">
                        <a:effectLst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50800" marR="50800" marT="50800" marB="50800" anchor="ctr"/>
                </a:tc>
              </a:tr>
              <a:tr h="8556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Dog Walkers Weekly| Epicurean Delights| Iguana Lovers Monthly| Monkey Madness| Nautical Novels| Shopping Bargin of the Day| Train Trips in the Ukraine| Underground Art| Xtraordinarly GR8|Your Health Tips</a:t>
                      </a:r>
                      <a:endParaRPr lang="en-US" sz="1400" b="1" dirty="0">
                        <a:effectLst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6806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46922"/>
          </a:xfrm>
        </p:spPr>
        <p:txBody>
          <a:bodyPr>
            <a:noAutofit/>
          </a:bodyPr>
          <a:lstStyle/>
          <a:p>
            <a:r>
              <a:rPr lang="en-US" sz="3200" dirty="0"/>
              <a:t>L</a:t>
            </a:r>
            <a:r>
              <a:rPr lang="en-US" sz="3200" dirty="0" smtClean="0"/>
              <a:t>ists to decommission /potentially </a:t>
            </a:r>
            <a:r>
              <a:rPr lang="en-US" sz="3200" dirty="0"/>
              <a:t>combine content.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2160589"/>
            <a:ext cx="3801901" cy="3880773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Planets and Stars has 0 exclusive subscribers which can be decommissioned/ combined with your Health Tips (166 subscribers) or with Train Tips with Ukraine(160 subscribers)</a:t>
            </a:r>
          </a:p>
          <a:p>
            <a:pPr>
              <a:buFont typeface="+mj-lt"/>
              <a:buAutoNum type="arabicPeriod"/>
            </a:pPr>
            <a:r>
              <a:rPr lang="en-US" dirty="0"/>
              <a:t>Obscure Fact of the day has one exclusive subscriber. It can be combine with Dog walkers weekly or Epicurean Delights(130 subscribers)</a:t>
            </a:r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616798"/>
              </p:ext>
            </p:extLst>
          </p:nvPr>
        </p:nvGraphicFramePr>
        <p:xfrm>
          <a:off x="5165827" y="1830190"/>
          <a:ext cx="4108175" cy="4211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9971"/>
                <a:gridCol w="1084102"/>
                <a:gridCol w="1084102"/>
              </a:tblGrid>
              <a:tr h="742555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List ID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Exclusive subscribers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Total</a:t>
                      </a:r>
                      <a:r>
                        <a:rPr lang="en-US" sz="1200" baseline="0" dirty="0" smtClean="0"/>
                        <a:t> Subscribers</a:t>
                      </a:r>
                      <a:endParaRPr lang="en-US" sz="1200" dirty="0"/>
                    </a:p>
                  </a:txBody>
                  <a:tcPr/>
                </a:tc>
              </a:tr>
              <a:tr h="297979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Planet and Stars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186</a:t>
                      </a:r>
                      <a:endParaRPr lang="en-US" sz="1200" dirty="0"/>
                    </a:p>
                  </a:txBody>
                  <a:tcPr/>
                </a:tc>
              </a:tr>
              <a:tr h="412530">
                <a:tc>
                  <a:txBody>
                    <a:bodyPr/>
                    <a:lstStyle/>
                    <a:p>
                      <a:r>
                        <a:rPr lang="en-US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Obscure Fact of the Day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134</a:t>
                      </a:r>
                      <a:endParaRPr lang="en-US" sz="1200" dirty="0"/>
                    </a:p>
                  </a:txBody>
                  <a:tcPr/>
                </a:tc>
              </a:tr>
              <a:tr h="454488">
                <a:tc>
                  <a:txBody>
                    <a:bodyPr/>
                    <a:lstStyle/>
                    <a:p>
                      <a:r>
                        <a:rPr lang="en-US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Jalopeno Recipe of the Week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92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117</a:t>
                      </a:r>
                      <a:endParaRPr lang="en-US" sz="1200" dirty="0"/>
                    </a:p>
                  </a:txBody>
                  <a:tcPr/>
                </a:tc>
              </a:tr>
              <a:tr h="297979">
                <a:tc>
                  <a:txBody>
                    <a:bodyPr/>
                    <a:lstStyle/>
                    <a:p>
                      <a:r>
                        <a:rPr lang="en-US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Radical Reading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234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384</a:t>
                      </a:r>
                      <a:endParaRPr lang="en-US" sz="1200" dirty="0"/>
                    </a:p>
                  </a:txBody>
                  <a:tcPr/>
                </a:tc>
              </a:tr>
              <a:tr h="29797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dirty="0" smtClean="0">
                          <a:effectLst/>
                        </a:rPr>
                        <a:t>Very </a:t>
                      </a:r>
                      <a:r>
                        <a:rPr lang="en-US" sz="1200" dirty="0">
                          <a:effectLst/>
                        </a:rPr>
                        <a:t>Funky Finds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611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735</a:t>
                      </a:r>
                      <a:endParaRPr lang="en-US" sz="1200" dirty="0"/>
                    </a:p>
                  </a:txBody>
                  <a:tcPr/>
                </a:tc>
              </a:tr>
              <a:tr h="412530">
                <a:tc>
                  <a:txBody>
                    <a:bodyPr/>
                    <a:lstStyle/>
                    <a:p>
                      <a:r>
                        <a:rPr lang="en-US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Columbian Comedy</a:t>
                      </a:r>
                      <a:endParaRPr 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1886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1958</a:t>
                      </a:r>
                      <a:endParaRPr lang="en-US" sz="1200" dirty="0"/>
                    </a:p>
                  </a:txBody>
                  <a:tcPr/>
                </a:tc>
              </a:tr>
              <a:tr h="412530">
                <a:tc>
                  <a:txBody>
                    <a:bodyPr/>
                    <a:lstStyle/>
                    <a:p>
                      <a:r>
                        <a:rPr lang="en-US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Fishing with Friends</a:t>
                      </a:r>
                      <a:endParaRPr 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1136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845</a:t>
                      </a:r>
                      <a:endParaRPr lang="en-US" sz="1200" dirty="0"/>
                    </a:p>
                  </a:txBody>
                  <a:tcPr/>
                </a:tc>
              </a:tr>
              <a:tr h="412530">
                <a:tc>
                  <a:txBody>
                    <a:bodyPr/>
                    <a:lstStyle/>
                    <a:p>
                      <a:r>
                        <a:rPr lang="en-US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Hobbies for Profit</a:t>
                      </a:r>
                      <a:endParaRPr lang="en-US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1214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1752</a:t>
                      </a:r>
                      <a:endParaRPr lang="en-US" sz="1200" dirty="0"/>
                    </a:p>
                  </a:txBody>
                  <a:tcPr/>
                </a:tc>
              </a:tr>
              <a:tr h="46458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dirty="0">
                          <a:effectLst/>
                        </a:rPr>
                        <a:t/>
                      </a:r>
                      <a:br>
                        <a:rPr lang="en-US" sz="1200" dirty="0">
                          <a:effectLst/>
                        </a:rPr>
                      </a:br>
                      <a:r>
                        <a:rPr lang="en-US" sz="1200" dirty="0">
                          <a:effectLst/>
                        </a:rPr>
                        <a:t>Nautical Novels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487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765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966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1411</TotalTime>
  <Words>854</Words>
  <Application>Microsoft Macintosh PowerPoint</Application>
  <PresentationFormat>Widescreen</PresentationFormat>
  <Paragraphs>177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Calibri</vt:lpstr>
      <vt:lpstr>Cambria Math</vt:lpstr>
      <vt:lpstr>Mangal</vt:lpstr>
      <vt:lpstr>Trebuchet MS</vt:lpstr>
      <vt:lpstr>Wingdings</vt:lpstr>
      <vt:lpstr>Wingdings 3</vt:lpstr>
      <vt:lpstr>Arial</vt:lpstr>
      <vt:lpstr>Facet</vt:lpstr>
      <vt:lpstr>Panalysis  Business Analytical Case study</vt:lpstr>
      <vt:lpstr>Background</vt:lpstr>
      <vt:lpstr>About Data</vt:lpstr>
      <vt:lpstr>To obtain the information from Campaign Monitor</vt:lpstr>
      <vt:lpstr>Methodology Used:</vt:lpstr>
      <vt:lpstr>Customers/personals interact with us across a range of different services at different times.</vt:lpstr>
      <vt:lpstr>Fragmenting is inefficient </vt:lpstr>
      <vt:lpstr>Continued…</vt:lpstr>
      <vt:lpstr>Lists to decommission /potentially combine content.</vt:lpstr>
      <vt:lpstr>Descriptive statistics </vt:lpstr>
      <vt:lpstr>How many subscribers are subscribed to more than one list?</vt:lpstr>
      <vt:lpstr>Where a subscriber has joined more than one newsletter which combinations of lists are subscribed to. E.g. if a subscriber has joined Artists in Australia and Balkan News and another has joined Artists in Australia, Dog Walkers Weekly these can be represented as pairs A,B and A,D.</vt:lpstr>
      <vt:lpstr>Which lists have the greatest differences in the people who subscribe to them? E.g. People who subscribe to Balkan News very rarely subscribe to Artists in Australia</vt:lpstr>
      <vt:lpstr>Lists with highest unsubscription rate </vt:lpstr>
      <vt:lpstr>Lists with highest unsubscription rate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Analytical Case study</dc:title>
  <dc:creator>Mahendra Duddempudi</dc:creator>
  <cp:lastModifiedBy>Mahendra Duddempudi</cp:lastModifiedBy>
  <cp:revision>45</cp:revision>
  <dcterms:created xsi:type="dcterms:W3CDTF">2017-06-28T22:40:37Z</dcterms:created>
  <dcterms:modified xsi:type="dcterms:W3CDTF">2017-06-29T22:11:54Z</dcterms:modified>
</cp:coreProperties>
</file>

<file path=docProps/thumbnail.jpeg>
</file>